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3" roundtripDataSignature="AMtx7mjP3ORu6pMXFojy8mFpb0YMCuWX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33" Type="http://customschemas.google.com/relationships/presentationmetadata" Target="metadata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c8d6030904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c8d603090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16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" name="Google Shape;103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4" name="Google Shape;104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Google Shape;106;p2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" name="Google Shape;107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p2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4" name="Google Shape;114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6" name="Google Shape;116;p2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29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2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6" name="Google Shape;126;p29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9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" name="Google Shape;23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" name="Google Shape;24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1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" name="Google Shape;30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32" name="Google Shape;32;p19"/>
          <p:cNvPicPr preferRelativeResize="0"/>
          <p:nvPr/>
        </p:nvPicPr>
        <p:blipFill rotWithShape="1">
          <a:blip r:embed="rId2">
            <a:alphaModFix/>
          </a:blip>
          <a:srcRect b="26445" l="9049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9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" name="Google Shape;34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5" name="Google Shape;35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1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9" name="Google Shape;39;p1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19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20"/>
          <p:cNvPicPr preferRelativeResize="0"/>
          <p:nvPr/>
        </p:nvPicPr>
        <p:blipFill rotWithShape="1">
          <a:blip r:embed="rId2">
            <a:alphaModFix/>
          </a:blip>
          <a:srcRect b="0" l="31882" r="25713" t="8095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20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784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" name="Google Shape;44;p2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" name="Google Shape;47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8" name="Google Shape;48;p20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9" name="Google Shape;49;p2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0" name="Google Shape;50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4" name="Google Shape;54;p2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55" name="Google Shape;55;p21"/>
          <p:cNvGrpSpPr/>
          <p:nvPr/>
        </p:nvGrpSpPr>
        <p:grpSpPr>
          <a:xfrm>
            <a:off x="781242" y="1940956"/>
            <a:ext cx="745763" cy="45826"/>
            <a:chOff x="4580561" y="2589004"/>
            <a:chExt cx="1064464" cy="25200"/>
          </a:xfrm>
        </p:grpSpPr>
        <p:sp>
          <p:nvSpPr>
            <p:cNvPr id="56" name="Google Shape;56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" name="Google Shape;58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22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2" name="Google Shape;62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" name="Google Shape;64;p22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" name="Google Shape;68;p2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9" name="Google Shape;69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" name="Google Shape;70;p2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Google Shape;71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3" name="Google Shape;73;p2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4" name="Google Shape;74;p2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75" name="Google Shape;75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Component Detail" id="83" name="Google Shape;83;p23"/>
          <p:cNvPicPr preferRelativeResize="0"/>
          <p:nvPr/>
        </p:nvPicPr>
        <p:blipFill rotWithShape="1">
          <a:blip r:embed="rId2">
            <a:alphaModFix/>
          </a:blip>
          <a:srcRect b="25075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2745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" name="Google Shape;85;p23"/>
          <p:cNvGrpSpPr/>
          <p:nvPr/>
        </p:nvGrpSpPr>
        <p:grpSpPr>
          <a:xfrm>
            <a:off x="7666681" y="2077877"/>
            <a:ext cx="1148179" cy="2282763"/>
            <a:chOff x="7666681" y="2077877"/>
            <a:chExt cx="1148179" cy="2282763"/>
          </a:xfrm>
        </p:grpSpPr>
        <p:grpSp>
          <p:nvGrpSpPr>
            <p:cNvPr id="86" name="Google Shape;86;p23"/>
            <p:cNvGrpSpPr/>
            <p:nvPr/>
          </p:nvGrpSpPr>
          <p:grpSpPr>
            <a:xfrm>
              <a:off x="7666681" y="2077877"/>
              <a:ext cx="1148179" cy="2282763"/>
              <a:chOff x="3983627" y="1676395"/>
              <a:chExt cx="1449538" cy="2881913"/>
            </a:xfrm>
          </p:grpSpPr>
          <p:sp>
            <p:nvSpPr>
              <p:cNvPr id="87" name="Google Shape;87;p2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2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" name="Google Shape;89;p2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descr="Mobile View" id="90" name="Google Shape;90;p2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2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2745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4" name="Google Shape;94;p2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Google Shape;95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" name="Google Shape;97;p2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24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0" name="Google Shape;100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b="1" i="0" sz="2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12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rive.google.com/file/d/1QqClD5FSDoUDjlWeS2jxgCt4cY0iqu-t/view?usp=sharing" TargetMode="External"/><Relationship Id="rId4" Type="http://schemas.openxmlformats.org/officeDocument/2006/relationships/hyperlink" Target="https://drive.google.com/file/d/12fE_F91U8fEfBpe6nONrK-nLlwgdFxev/view?usp=sharin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hyperlink" Target="https://balsamiq.cloud/s5zptm7/p3ig8ll/r7932" TargetMode="External"/><Relationship Id="rId6" Type="http://schemas.openxmlformats.org/officeDocument/2006/relationships/hyperlink" Target="https://drive.google.com/file/d/1pgxiegqPqE2Nkx93yFyH9J10EbBlsHIA/view?usp=sharin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rive.google.com/file/d/1f112eRQ3aNEg5qpMbGJ6-_Kqslp-8S8T/view?usp=sharing" TargetMode="External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rive.google.com/file/d/17QyMAk_wWiepiDG_LXc6hFeRp7623T7C/view?usp=sharing" TargetMode="External"/><Relationship Id="rId4" Type="http://schemas.openxmlformats.org/officeDocument/2006/relationships/hyperlink" Target="https://trello.com/b/sdLcKBZK/connectpet" TargetMode="External"/><Relationship Id="rId5" Type="http://schemas.openxmlformats.org/officeDocument/2006/relationships/hyperlink" Target="https://drive.google.com/file/d/1X4fwbWAM27XzXyVXdDWhVWp7I84h_Bxc/view?usp=sharing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drive.google.com/file/d/1Mnk8S718xQ36Nmu-7yQFkTFwTVmYXjco/view?usp=sharing" TargetMode="External"/><Relationship Id="rId4" Type="http://schemas.openxmlformats.org/officeDocument/2006/relationships/hyperlink" Target="https://drive.google.com/file/d/1Mnk8S718xQ36Nmu-7yQFkTFwTVmYXjco/view?usp=sharing" TargetMode="External"/><Relationship Id="rId5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5.xml"/><Relationship Id="rId4" Type="http://schemas.openxmlformats.org/officeDocument/2006/relationships/slide" Target="/ppt/slides/slide6.xml"/><Relationship Id="rId5" Type="http://schemas.openxmlformats.org/officeDocument/2006/relationships/slide" Target="/ppt/slides/slide7.xml"/><Relationship Id="rId6" Type="http://schemas.openxmlformats.org/officeDocument/2006/relationships/slide" Target="/ppt/slides/slide11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miro.com/app/board/o9J_lXtfy3Y=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rive.google.com/file/d/1Kdf-0eiwkGWowdLt0qjCBEP6S48RzYuG/view?usp=sharing" TargetMode="External"/><Relationship Id="rId4" Type="http://schemas.openxmlformats.org/officeDocument/2006/relationships/hyperlink" Target="https://docs.google.com/document/d/1wffYH53YteGWQNLhUAwXtYZokRbdw0m7/edit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mindomo.com/ru/mindmap/connectpet-a13873dd014e4017904328afbd1f886f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79082" y="1611030"/>
            <a:ext cx="3827050" cy="20194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Open Chromebook laptop computer" id="134" name="Google Shape;134;p1"/>
          <p:cNvPicPr preferRelativeResize="0"/>
          <p:nvPr/>
        </p:nvPicPr>
        <p:blipFill rotWithShape="1">
          <a:blip r:embed="rId4">
            <a:alphaModFix/>
          </a:blip>
          <a:srcRect b="0" l="0" r="3343" t="0"/>
          <a:stretch/>
        </p:blipFill>
        <p:spPr>
          <a:xfrm>
            <a:off x="45720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"/>
          <p:cNvSpPr txBox="1"/>
          <p:nvPr>
            <p:ph type="ctrTitle"/>
          </p:nvPr>
        </p:nvSpPr>
        <p:spPr>
          <a:xfrm>
            <a:off x="779802" y="421212"/>
            <a:ext cx="3281210" cy="5318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Connect.Pet</a:t>
            </a:r>
            <a:endParaRPr/>
          </a:p>
        </p:txBody>
      </p:sp>
      <p:sp>
        <p:nvSpPr>
          <p:cNvPr id="136" name="Google Shape;136;p1"/>
          <p:cNvSpPr txBox="1"/>
          <p:nvPr>
            <p:ph idx="1" type="subTitle"/>
          </p:nvPr>
        </p:nvSpPr>
        <p:spPr>
          <a:xfrm>
            <a:off x="779802" y="1399749"/>
            <a:ext cx="3447600" cy="22307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 sz="13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Платформа с обширной базой породистых домашних питомцев со всей страны с фотографиями,  характеристиками и документами животного, где владельцы животного регистрируются на сайте, внося все характеристики, награды и сертификаты своего питомца, и выбирают параметры желаемой пары для него.</a:t>
            </a:r>
            <a:endParaRPr sz="130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7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" name="Google Shape;137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652454" y="4659406"/>
            <a:ext cx="484094" cy="48409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"/>
          <p:cNvSpPr txBox="1"/>
          <p:nvPr/>
        </p:nvSpPr>
        <p:spPr>
          <a:xfrm>
            <a:off x="7452" y="4343100"/>
            <a:ext cx="1544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D87E4"/>
                </a:solidFill>
                <a:latin typeface="Arial"/>
                <a:ea typeface="Arial"/>
                <a:cs typeface="Arial"/>
                <a:sym typeface="Arial"/>
              </a:rPr>
              <a:t>DaoPM 13</a:t>
            </a:r>
            <a:endParaRPr b="1" i="0" sz="2000" u="none" cap="none" strike="noStrike">
              <a:solidFill>
                <a:srgbClr val="4D87E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4D87E4"/>
                </a:solidFill>
                <a:latin typeface="Arial"/>
                <a:ea typeface="Arial"/>
                <a:cs typeface="Arial"/>
                <a:sym typeface="Arial"/>
              </a:rPr>
              <a:t>Team # 2</a:t>
            </a:r>
            <a:endParaRPr b="1" i="0" sz="2000" u="none" cap="none" strike="noStrike">
              <a:solidFill>
                <a:srgbClr val="4D87E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0"/>
          <p:cNvSpPr txBox="1"/>
          <p:nvPr>
            <p:ph type="title"/>
          </p:nvPr>
        </p:nvSpPr>
        <p:spPr>
          <a:xfrm>
            <a:off x="608700" y="2700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Описание функционала продукта</a:t>
            </a:r>
            <a:endParaRPr sz="3000"/>
          </a:p>
        </p:txBody>
      </p:sp>
      <p:sp>
        <p:nvSpPr>
          <p:cNvPr id="196" name="Google Shape;196;p10"/>
          <p:cNvSpPr txBox="1"/>
          <p:nvPr>
            <p:ph idx="2" type="body"/>
          </p:nvPr>
        </p:nvSpPr>
        <p:spPr>
          <a:xfrm>
            <a:off x="4719950" y="0"/>
            <a:ext cx="442405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Личный кабинет (Авторизация)</a:t>
            </a:r>
            <a:endParaRPr b="1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b="1"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Каталог пород собак</a:t>
            </a:r>
            <a:endParaRPr b="1"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На главной странице кнопка  «Каталог»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При клике на кнопку «Каталог» пользователь перенаправлен на страницу каталога с двумя  крупными иконками «Собаки» и «Кошки»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При клике на кнопку «Собаки» открывается страница каталога собак  в виде иконок с фото и названием породы под фото.</a:t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97" name="Google Shape;197;p10"/>
          <p:cNvSpPr txBox="1"/>
          <p:nvPr/>
        </p:nvSpPr>
        <p:spPr>
          <a:xfrm>
            <a:off x="4676450" y="411875"/>
            <a:ext cx="4467550" cy="22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При клике на кнопку  «</a:t>
            </a:r>
            <a:r>
              <a:rPr b="1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Авторизация</a:t>
            </a: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» 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на главной странице пользователь перенаправлен на страницу авторизации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Поля для заполнения на странице авторизации: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2. 1. email или номер телефона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2.2. пароль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При заполнении полей валидными имейлом и паролем активизируется кнопка </a:t>
            </a:r>
            <a:r>
              <a:rPr b="0" i="1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«Войти»</a:t>
            </a: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AutoNum type="arabicPeriod"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При клике на кнопку «</a:t>
            </a:r>
            <a:r>
              <a:rPr b="0" i="1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Войти»</a:t>
            </a: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пользователь перенаправлен в личный кабинет.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10"/>
          <p:cNvSpPr txBox="1"/>
          <p:nvPr/>
        </p:nvSpPr>
        <p:spPr>
          <a:xfrm>
            <a:off x="513275" y="4129675"/>
            <a:ext cx="2061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User Map Connect.pet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ТЗ Connect.pet</a:t>
            </a:r>
            <a:endParaRPr/>
          </a:p>
        </p:txBody>
      </p:sp>
      <p:sp>
        <p:nvSpPr>
          <p:cNvPr id="199" name="Google Shape;199;p10"/>
          <p:cNvSpPr txBox="1"/>
          <p:nvPr/>
        </p:nvSpPr>
        <p:spPr>
          <a:xfrm>
            <a:off x="414075" y="2312275"/>
            <a:ext cx="2542200" cy="18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latin typeface="Calibri"/>
                <a:ea typeface="Calibri"/>
                <a:cs typeface="Calibri"/>
                <a:sym typeface="Calibri"/>
              </a:rPr>
              <a:t>User story</a:t>
            </a:r>
            <a:endParaRPr sz="2200" u="sng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-</a:t>
            </a:r>
            <a:r>
              <a:rPr b="1" lang="en" sz="22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Регистрация;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- Авторизация;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- Смена/Восстановление пароля;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- Добавление питомца;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- Поиск пары.</a:t>
            </a:r>
            <a:endParaRPr b="1"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1"/>
          <p:cNvSpPr txBox="1"/>
          <p:nvPr>
            <p:ph type="title"/>
          </p:nvPr>
        </p:nvSpPr>
        <p:spPr>
          <a:xfrm>
            <a:off x="662879" y="192090"/>
            <a:ext cx="3300900" cy="17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Прототипы платформы</a:t>
            </a:r>
            <a:endParaRPr/>
          </a:p>
        </p:txBody>
      </p:sp>
      <p:sp>
        <p:nvSpPr>
          <p:cNvPr id="205" name="Google Shape;205;p11"/>
          <p:cNvSpPr txBox="1"/>
          <p:nvPr/>
        </p:nvSpPr>
        <p:spPr>
          <a:xfrm>
            <a:off x="5207600" y="2891725"/>
            <a:ext cx="3300900" cy="3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5207600" y="3521563"/>
            <a:ext cx="33009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7" name="Google Shape;20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1999" y="0"/>
            <a:ext cx="3909122" cy="2739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74825" y="1977390"/>
            <a:ext cx="3300900" cy="308828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1"/>
          <p:cNvSpPr txBox="1"/>
          <p:nvPr/>
        </p:nvSpPr>
        <p:spPr>
          <a:xfrm>
            <a:off x="662879" y="2011114"/>
            <a:ext cx="3000000" cy="56063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Mock-ups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1"/>
          <p:cNvSpPr txBox="1"/>
          <p:nvPr/>
        </p:nvSpPr>
        <p:spPr>
          <a:xfrm>
            <a:off x="662875" y="3969375"/>
            <a:ext cx="144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Mock-ups PDF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2"/>
          <p:cNvSpPr txBox="1"/>
          <p:nvPr>
            <p:ph type="title"/>
          </p:nvPr>
        </p:nvSpPr>
        <p:spPr>
          <a:xfrm>
            <a:off x="467825" y="6120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Оценка проекта</a:t>
            </a:r>
            <a:endParaRPr sz="3000"/>
          </a:p>
        </p:txBody>
      </p:sp>
      <p:sp>
        <p:nvSpPr>
          <p:cNvPr id="216" name="Google Shape;216;p12"/>
          <p:cNvSpPr txBox="1"/>
          <p:nvPr/>
        </p:nvSpPr>
        <p:spPr>
          <a:xfrm>
            <a:off x="6983250" y="1785850"/>
            <a:ext cx="1493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PERT Estimation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7" name="Google Shape;217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875" y="1557250"/>
            <a:ext cx="5972175" cy="18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2"/>
          <p:cNvSpPr txBox="1"/>
          <p:nvPr/>
        </p:nvSpPr>
        <p:spPr>
          <a:xfrm>
            <a:off x="440825" y="3581675"/>
            <a:ext cx="39129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Прогноз проекта в часах рассчитан по формуле PERT+ 1 стандартное отклонение.</a:t>
            </a:r>
            <a:endParaRPr sz="11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PERT = (О+П+4Р)/6</a:t>
            </a:r>
            <a:endParaRPr sz="11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Cт.откл. = (П-О)/6</a:t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c8d6030904_0_17"/>
          <p:cNvSpPr txBox="1"/>
          <p:nvPr>
            <p:ph idx="1" type="body"/>
          </p:nvPr>
        </p:nvSpPr>
        <p:spPr>
          <a:xfrm>
            <a:off x="563475" y="1386150"/>
            <a:ext cx="7688700" cy="11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Проектирование.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Дизайн.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Разработка.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Тестирование.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Релиз.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224" name="Google Shape;224;gc8d6030904_0_17"/>
          <p:cNvSpPr txBox="1"/>
          <p:nvPr>
            <p:ph type="title"/>
          </p:nvPr>
        </p:nvSpPr>
        <p:spPr>
          <a:xfrm>
            <a:off x="467825" y="61202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Активности проекта</a:t>
            </a:r>
            <a:endParaRPr sz="3000"/>
          </a:p>
        </p:txBody>
      </p:sp>
      <p:sp>
        <p:nvSpPr>
          <p:cNvPr id="225" name="Google Shape;225;gc8d6030904_0_17"/>
          <p:cNvSpPr txBox="1"/>
          <p:nvPr>
            <p:ph type="title"/>
          </p:nvPr>
        </p:nvSpPr>
        <p:spPr>
          <a:xfrm>
            <a:off x="563475" y="2810675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Проектная команда</a:t>
            </a:r>
            <a:endParaRPr sz="3000"/>
          </a:p>
        </p:txBody>
      </p:sp>
      <p:sp>
        <p:nvSpPr>
          <p:cNvPr id="226" name="Google Shape;226;gc8d6030904_0_17"/>
          <p:cNvSpPr txBox="1"/>
          <p:nvPr>
            <p:ph type="title"/>
          </p:nvPr>
        </p:nvSpPr>
        <p:spPr>
          <a:xfrm>
            <a:off x="563475" y="347740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0" lang="en" sz="1500"/>
              <a:t>PM</a:t>
            </a:r>
            <a:endParaRPr b="0"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0" lang="en" sz="1500"/>
              <a:t>UX/UI</a:t>
            </a:r>
            <a:endParaRPr b="0"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0" lang="en" sz="1500"/>
              <a:t>FrontEnd</a:t>
            </a:r>
            <a:endParaRPr b="0"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0" lang="en" sz="1500"/>
              <a:t>BackEnd</a:t>
            </a:r>
            <a:endParaRPr b="0" sz="1500"/>
          </a:p>
          <a:p>
            <a:pPr indent="-3238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b="0" lang="en" sz="1500"/>
              <a:t>QA</a:t>
            </a:r>
            <a:endParaRPr b="0" sz="1500"/>
          </a:p>
        </p:txBody>
      </p:sp>
      <p:sp>
        <p:nvSpPr>
          <p:cNvPr id="227" name="Google Shape;227;gc8d6030904_0_17"/>
          <p:cNvSpPr txBox="1"/>
          <p:nvPr/>
        </p:nvSpPr>
        <p:spPr>
          <a:xfrm>
            <a:off x="6951750" y="1386150"/>
            <a:ext cx="1493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Gantt chart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Trello Connect.pet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gc8d6030904_0_17"/>
          <p:cNvSpPr txBox="1"/>
          <p:nvPr>
            <p:ph type="title"/>
          </p:nvPr>
        </p:nvSpPr>
        <p:spPr>
          <a:xfrm>
            <a:off x="6978350" y="2756975"/>
            <a:ext cx="22263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WBS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3"/>
          <p:cNvSpPr txBox="1"/>
          <p:nvPr>
            <p:ph type="title"/>
          </p:nvPr>
        </p:nvSpPr>
        <p:spPr>
          <a:xfrm>
            <a:off x="364200" y="122100"/>
            <a:ext cx="70212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План разработки продукта</a:t>
            </a:r>
            <a:endParaRPr b="0"/>
          </a:p>
        </p:txBody>
      </p:sp>
      <p:sp>
        <p:nvSpPr>
          <p:cNvPr id="234" name="Google Shape;234;p13"/>
          <p:cNvSpPr txBox="1"/>
          <p:nvPr>
            <p:ph type="title"/>
          </p:nvPr>
        </p:nvSpPr>
        <p:spPr>
          <a:xfrm>
            <a:off x="364200" y="823075"/>
            <a:ext cx="33273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План разработки продукта включает в себя 5 этапов: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-"/>
            </a:pPr>
            <a:r>
              <a:rPr b="0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Проектирование 24 дня</a:t>
            </a:r>
            <a:endParaRPr b="0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-"/>
            </a:pPr>
            <a:r>
              <a:rPr b="0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Дизайн 27 дней</a:t>
            </a:r>
            <a:endParaRPr b="0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-"/>
            </a:pPr>
            <a:r>
              <a:rPr b="0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Разработка 70 дней</a:t>
            </a:r>
            <a:endParaRPr b="0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-"/>
            </a:pPr>
            <a:r>
              <a:rPr b="0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Тестирование 62 дня</a:t>
            </a:r>
            <a:endParaRPr b="0" sz="16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-"/>
            </a:pPr>
            <a:r>
              <a:rPr b="0" lang="en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Релиз 13 дней</a:t>
            </a:r>
            <a:endParaRPr b="0"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13"/>
          <p:cNvSpPr txBox="1"/>
          <p:nvPr/>
        </p:nvSpPr>
        <p:spPr>
          <a:xfrm>
            <a:off x="5605100" y="13979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3"/>
          <p:cNvSpPr txBox="1"/>
          <p:nvPr/>
        </p:nvSpPr>
        <p:spPr>
          <a:xfrm>
            <a:off x="4021250" y="823075"/>
            <a:ext cx="46686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sng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5 майлстоунов</a:t>
            </a:r>
            <a:r>
              <a:rPr b="0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b="0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Инициация 2021-02-18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b="0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Утверждение дизайна 2021-03-30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b="0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Демонстрация заказчику 2021-06-22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b="0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Демонстрация и утверждение 2021-07-06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b="0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Совместимость интеграции 2021-06-03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b="0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Завершение тестирования 2021-07-20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b="0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Финальное ревью с клиентом 2021-07-20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-"/>
            </a:pPr>
            <a:r>
              <a:rPr b="0" i="0" lang="en" sz="16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Передача продукта клиенту 2021-07-27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7" name="Google Shape;237;p13"/>
          <p:cNvSpPr txBox="1"/>
          <p:nvPr/>
        </p:nvSpPr>
        <p:spPr>
          <a:xfrm>
            <a:off x="513125" y="3251150"/>
            <a:ext cx="26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8" name="Google Shape;238;p13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" y="3786500"/>
            <a:ext cx="9143999" cy="135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Спасибо за внимание!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"/>
          <p:cNvSpPr txBox="1"/>
          <p:nvPr>
            <p:ph type="title"/>
          </p:nvPr>
        </p:nvSpPr>
        <p:spPr>
          <a:xfrm>
            <a:off x="3686936" y="500925"/>
            <a:ext cx="5369657" cy="15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SzPts val="3000"/>
              <a:buNone/>
            </a:pPr>
            <a:r>
              <a:rPr b="1" lang="en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Общая информация о ресурсе</a:t>
            </a:r>
            <a:endParaRPr sz="4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"/>
          <p:cNvSpPr txBox="1"/>
          <p:nvPr>
            <p:ph idx="1" type="body"/>
          </p:nvPr>
        </p:nvSpPr>
        <p:spPr>
          <a:xfrm>
            <a:off x="3996218" y="1254375"/>
            <a:ext cx="4486500" cy="352643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r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ts val="1405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Цель проекта создать онлайн платформу, для владельцев породистых животных (а также клубов и заводчиков) </a:t>
            </a: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предназначенную</a:t>
            </a: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для помощи в поиске и подборе  пары для их питомца. </a:t>
            </a:r>
            <a:endParaRPr/>
          </a:p>
          <a:p>
            <a:pPr indent="0" lvl="0" marL="0" rtl="0" algn="r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ts val="1405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При каждом удачном подборе владелец сайта будет взимать фиксированную для каждой породы оплату* с владельца животного женского пола и, соответственно, оплачивать услуги владельцу животного мужского пола.</a:t>
            </a:r>
            <a:endParaRPr sz="14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r">
              <a:lnSpc>
                <a:spcPct val="107916"/>
              </a:lnSpc>
              <a:spcBef>
                <a:spcPts val="1200"/>
              </a:spcBef>
              <a:spcAft>
                <a:spcPts val="800"/>
              </a:spcAft>
              <a:buSzPts val="1405"/>
              <a:buNone/>
            </a:pPr>
            <a:r>
              <a:rPr i="1"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*оплата рассчитывается исходя из среднерыночной стоимости животных данной породы и среднем для данной породы количестве особей в одном помете. В среде любителей собак, при вязке, стандартная практика- владелец животного мужского пола имеет право на каждого четвертого щенка в помете. </a:t>
            </a:r>
            <a:endParaRPr sz="1600"/>
          </a:p>
        </p:txBody>
      </p:sp>
      <p:pic>
        <p:nvPicPr>
          <p:cNvPr id="145" name="Google Shape;145;p2"/>
          <p:cNvPicPr preferRelativeResize="0"/>
          <p:nvPr/>
        </p:nvPicPr>
        <p:blipFill rotWithShape="1">
          <a:blip r:embed="rId3">
            <a:alphaModFix/>
          </a:blip>
          <a:srcRect b="0" l="-69" r="60010" t="0"/>
          <a:stretch/>
        </p:blipFill>
        <p:spPr>
          <a:xfrm>
            <a:off x="0" y="484890"/>
            <a:ext cx="3536576" cy="4658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"/>
          <p:cNvSpPr txBox="1"/>
          <p:nvPr>
            <p:ph type="title"/>
          </p:nvPr>
        </p:nvSpPr>
        <p:spPr>
          <a:xfrm>
            <a:off x="742030" y="500925"/>
            <a:ext cx="5369657" cy="15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SzPts val="3000"/>
              <a:buNone/>
            </a:pPr>
            <a:r>
              <a:rPr b="1" lang="en" sz="24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Общая информация о ресурсе</a:t>
            </a:r>
            <a:endParaRPr sz="4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"/>
          <p:cNvSpPr txBox="1"/>
          <p:nvPr>
            <p:ph idx="1" type="body"/>
          </p:nvPr>
        </p:nvSpPr>
        <p:spPr>
          <a:xfrm>
            <a:off x="742030" y="1193864"/>
            <a:ext cx="4486500" cy="352643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ct val="109243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Платформа разрабатывается на базе Кинологического Союза Украины и будет выступать посредником между владельцами животных, а также гарантом соблюдения договоренностей всеми сторонами. </a:t>
            </a:r>
            <a:endParaRPr/>
          </a:p>
          <a:p>
            <a:pPr indent="0" lvl="0" marL="0" rtl="0" algn="l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ct val="109243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Платформа характеризуется наличием обширной базы данных питомцев (первоначально на базе КСУ и клубов партнеров).</a:t>
            </a:r>
            <a:endParaRPr/>
          </a:p>
          <a:p>
            <a:pPr indent="0" lvl="0" marL="0" rtl="0" algn="l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ct val="109243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Платформа будет взимать фиксированную для каждой породы оплату с владельца животного женского пола, при каждом удачном подборе пары.</a:t>
            </a:r>
            <a:endParaRPr/>
          </a:p>
          <a:p>
            <a:pPr indent="0" lvl="0" marL="0" rtl="0" algn="l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ct val="109243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Помимо материально-финансовых целей, целью проекта является способствование улучшению качественных показателей генофонда и популяризация выставочных пород животных в Украине.</a:t>
            </a:r>
            <a:endParaRPr/>
          </a:p>
          <a:p>
            <a:pPr indent="0" lvl="0" marL="0" rtl="0" algn="l">
              <a:lnSpc>
                <a:spcPct val="107916"/>
              </a:lnSpc>
              <a:spcBef>
                <a:spcPts val="1200"/>
              </a:spcBef>
              <a:spcAft>
                <a:spcPts val="0"/>
              </a:spcAft>
              <a:buSzPct val="109243"/>
              <a:buNone/>
            </a:pPr>
            <a:r>
              <a:rPr lang="en" sz="1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Территориально сайт рассчитан на Украину и ближнее зарубежье (Молдова, Россия) и предусматривает версии на украинском, русском и английском языках.</a:t>
            </a:r>
            <a:endParaRPr/>
          </a:p>
        </p:txBody>
      </p:sp>
      <p:pic>
        <p:nvPicPr>
          <p:cNvPr id="152" name="Google Shape;152;p3"/>
          <p:cNvPicPr preferRelativeResize="0"/>
          <p:nvPr/>
        </p:nvPicPr>
        <p:blipFill rotWithShape="1">
          <a:blip r:embed="rId3">
            <a:alphaModFix/>
          </a:blip>
          <a:srcRect b="0" l="59942" r="0" t="0"/>
          <a:stretch/>
        </p:blipFill>
        <p:spPr>
          <a:xfrm>
            <a:off x="5607424" y="484891"/>
            <a:ext cx="3536576" cy="4658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4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58" name="Google Shape;158;p4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600" u="sng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Проблема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600" u="sng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Решение</a:t>
            </a:r>
            <a:endParaRPr b="0" i="0" sz="1600" u="sng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600" u="sng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Уникальная ценность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600" u="sng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Прототипы</a:t>
            </a:r>
            <a:endParaRPr b="0" i="0" sz="16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rPr b="0" i="0" lang="en" sz="1600" u="sng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План разработки продукта</a:t>
            </a:r>
            <a:endParaRPr b="0" i="0" sz="16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300"/>
              <a:buFont typeface="Lato"/>
              <a:buNone/>
            </a:pPr>
            <a:r>
              <a:t/>
            </a:r>
            <a:endParaRPr b="0" i="0" sz="1800" u="none" cap="none" strike="noStrike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Проблема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t/>
            </a:r>
            <a:endParaRPr/>
          </a:p>
        </p:txBody>
      </p:sp>
      <p:sp>
        <p:nvSpPr>
          <p:cNvPr id="164" name="Google Shape;164;p5"/>
          <p:cNvSpPr txBox="1"/>
          <p:nvPr/>
        </p:nvSpPr>
        <p:spPr>
          <a:xfrm>
            <a:off x="729450" y="2261025"/>
            <a:ext cx="7903500" cy="21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None/>
            </a:pPr>
            <a:r>
              <a:rPr b="0" i="0" lang="en" sz="18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отсутствие единого специализированного инструмента с обширной базой для поиска и подбора пар для домашних питомцев  на территории Украины,</a:t>
            </a:r>
            <a:endParaRPr b="0" i="0" sz="18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None/>
            </a:pPr>
            <a:r>
              <a:rPr b="0" i="0" lang="en" sz="18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отсутствие безопасных и достоверных каналов поиска пар,</a:t>
            </a:r>
            <a:endParaRPr b="0" i="0" sz="18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None/>
            </a:pPr>
            <a:r>
              <a:rPr b="0" i="0" lang="en" sz="18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- отсутствие гарантий выполнения условий сделок.</a:t>
            </a:r>
            <a:endParaRPr b="0" i="0" sz="18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Решение</a:t>
            </a:r>
            <a:endParaRPr sz="3000"/>
          </a:p>
        </p:txBody>
      </p:sp>
      <p:sp>
        <p:nvSpPr>
          <p:cNvPr id="170" name="Google Shape;170;p6"/>
          <p:cNvSpPr txBox="1"/>
          <p:nvPr>
            <p:ph idx="2" type="body"/>
          </p:nvPr>
        </p:nvSpPr>
        <p:spPr>
          <a:xfrm>
            <a:off x="5200675" y="1059000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6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 платформа с обширной базой породистых домашних питомцев со всей страны с фотографиями,  характеристиками и документами животного,</a:t>
            </a:r>
            <a:endParaRPr sz="16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6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 заключение онлайн договоров,</a:t>
            </a:r>
            <a:endParaRPr sz="16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6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 поддержка всеукраинских и международных организаций и ветеринарных клиник.</a:t>
            </a:r>
            <a:endParaRPr sz="16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</p:txBody>
      </p:sp>
      <p:sp>
        <p:nvSpPr>
          <p:cNvPr id="171" name="Google Shape;171;p6"/>
          <p:cNvSpPr txBox="1"/>
          <p:nvPr/>
        </p:nvSpPr>
        <p:spPr>
          <a:xfrm>
            <a:off x="5200675" y="4274049"/>
            <a:ext cx="2638507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Lean Canvas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Уникальная ценность предложения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7" name="Google Shape;177;p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7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 отсутствие аналогов на рынке,</a:t>
            </a:r>
            <a:endParaRPr sz="17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7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 поддержка всеукраинских и международных организаций кинологов и ветеринаров,</a:t>
            </a:r>
            <a:endParaRPr sz="17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75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-гарантии выполнения договоренностей всеми сторонами</a:t>
            </a:r>
            <a:endParaRPr sz="1750">
              <a:solidFill>
                <a:srgbClr val="1A1A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"/>
          <p:cNvSpPr txBox="1"/>
          <p:nvPr>
            <p:ph idx="2" type="body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Инструменты:</a:t>
            </a:r>
            <a:endParaRPr b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Стек технологий для разработки: 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React + Node.js</a:t>
            </a:r>
            <a:endParaRPr b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Email: 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корпоративная почта</a:t>
            </a:r>
            <a:endParaRPr b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Адаптивность: 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Сайт адаптирован под десктопные браузеры и браузеры на мобильных устройствах (планшеты и смартфоны)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Поддержка браузеров:</a:t>
            </a:r>
            <a:endParaRPr b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Google Chrome 39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MS Edge 88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Firefox 35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Opera 26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Safari 5.1.7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Структура сайта:</a:t>
            </a:r>
            <a:endParaRPr b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2385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Главная страница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2385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Каталог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2385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Блог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2385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Правила и условия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2385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Контакты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2385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Поп-ап кнопка онлайн помощи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2385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Личный кабинет 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98450" lvl="0" marL="32385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AutoNum type="arabicPeriod"/>
            </a:pP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Админ панель 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300"/>
              <a:buNone/>
            </a:pPr>
            <a:r>
              <a:t/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83" name="Google Shape;183;p8"/>
          <p:cNvSpPr txBox="1"/>
          <p:nvPr>
            <p:ph type="title"/>
          </p:nvPr>
        </p:nvSpPr>
        <p:spPr>
          <a:xfrm>
            <a:off x="668000" y="146125"/>
            <a:ext cx="33009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800"/>
              </a:spcAft>
              <a:buSzPts val="3000"/>
              <a:buNone/>
            </a:pPr>
            <a:r>
              <a:rPr lang="en" sz="3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Общая информация о ресурсе</a:t>
            </a:r>
            <a:endParaRPr b="0" sz="5400"/>
          </a:p>
        </p:txBody>
      </p:sp>
      <p:sp>
        <p:nvSpPr>
          <p:cNvPr id="184" name="Google Shape;184;p8"/>
          <p:cNvSpPr txBox="1"/>
          <p:nvPr>
            <p:ph idx="1" type="subTitle"/>
          </p:nvPr>
        </p:nvSpPr>
        <p:spPr>
          <a:xfrm>
            <a:off x="668000" y="2260638"/>
            <a:ext cx="33009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7916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География покрытия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Одесса, Украина, рынок ближнего зарубежья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b="1"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Нагрузка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: до 1000 посещений в день, +10 регистраций в день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rPr b="1"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Интеграции:</a:t>
            </a:r>
            <a:r>
              <a:rPr lang="en" sz="11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платежная система Liquid Pay; электронная почта,  СМС (регистрация);карты.</a:t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7916"/>
              </a:lnSpc>
              <a:spcBef>
                <a:spcPts val="8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1000"/>
              </a:spcAft>
              <a:buSzPts val="1600"/>
              <a:buNone/>
            </a:pPr>
            <a:r>
              <a:rPr lang="en" sz="1300" u="sng">
                <a:solidFill>
                  <a:schemeClr val="hlink"/>
                </a:solidFill>
                <a:hlinkClick r:id="rId3"/>
              </a:rPr>
              <a:t>Project Outline</a:t>
            </a:r>
            <a:endParaRPr sz="1300"/>
          </a:p>
        </p:txBody>
      </p:sp>
      <p:sp>
        <p:nvSpPr>
          <p:cNvPr id="185" name="Google Shape;185;p8">
            <a:hlinkClick r:id="rId4"/>
          </p:cNvPr>
          <p:cNvSpPr txBox="1"/>
          <p:nvPr/>
        </p:nvSpPr>
        <p:spPr>
          <a:xfrm>
            <a:off x="261975" y="10580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9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799132" y="-189362"/>
            <a:ext cx="10605702" cy="5153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